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4" r:id="rId3"/>
    <p:sldId id="259" r:id="rId4"/>
    <p:sldId id="260" r:id="rId5"/>
    <p:sldId id="261" r:id="rId6"/>
    <p:sldId id="262" r:id="rId7"/>
    <p:sldId id="267"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37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756B81-E4EC-4BBF-BBCB-7E81879AAD8E}" type="doc">
      <dgm:prSet loTypeId="urn:microsoft.com/office/officeart/2005/8/layout/chevron2" loCatId="process" qsTypeId="urn:microsoft.com/office/officeart/2005/8/quickstyle/3d1" qsCatId="3D" csTypeId="urn:microsoft.com/office/officeart/2005/8/colors/colorful3" csCatId="colorful" phldr="1"/>
      <dgm:spPr/>
      <dgm:t>
        <a:bodyPr/>
        <a:lstStyle/>
        <a:p>
          <a:endParaRPr lang="ru-RU"/>
        </a:p>
      </dgm:t>
    </dgm:pt>
    <dgm:pt modelId="{023D01CB-A97F-4E06-B9F2-80BDB958F645}">
      <dgm:prSet phldrT="[Текст]" custT="1">
        <dgm:style>
          <a:lnRef idx="1">
            <a:schemeClr val="accent5"/>
          </a:lnRef>
          <a:fillRef idx="2">
            <a:schemeClr val="accent5"/>
          </a:fillRef>
          <a:effectRef idx="1">
            <a:schemeClr val="accent5"/>
          </a:effectRef>
          <a:fontRef idx="minor">
            <a:schemeClr val="dk1"/>
          </a:fontRef>
        </dgm:style>
      </dgm:prSet>
      <dgm:spPr/>
      <dgm:t>
        <a:bodyPr/>
        <a:lstStyle/>
        <a:p>
          <a:r>
            <a:rPr lang="ru-RU" sz="1600" b="1" dirty="0" smtClean="0">
              <a:solidFill>
                <a:schemeClr val="tx2">
                  <a:lumMod val="75000"/>
                </a:schemeClr>
              </a:solidFill>
            </a:rPr>
            <a:t>СОЦИАЛЬНЫЙ КОНТРАКТ – ПРОГРАММА НОВЫХ ВОЗМОЖНОСТ</a:t>
          </a:r>
          <a:r>
            <a:rPr lang="ru-RU" sz="1600" b="1" dirty="0" smtClean="0"/>
            <a:t>ЕЙ</a:t>
          </a:r>
          <a:endParaRPr lang="ru-RU" sz="1600" b="1" dirty="0"/>
        </a:p>
      </dgm:t>
    </dgm:pt>
    <dgm:pt modelId="{793EEBEA-FB88-4AA3-85FB-D68DC386C4D8}" type="parTrans" cxnId="{0A782207-32A7-4091-AA21-05DF9315508B}">
      <dgm:prSet/>
      <dgm:spPr/>
      <dgm:t>
        <a:bodyPr/>
        <a:lstStyle/>
        <a:p>
          <a:endParaRPr lang="ru-RU"/>
        </a:p>
      </dgm:t>
    </dgm:pt>
    <dgm:pt modelId="{31D8B950-3860-4A00-B221-9FA65E2AD0C0}" type="sibTrans" cxnId="{0A782207-32A7-4091-AA21-05DF9315508B}">
      <dgm:prSet/>
      <dgm:spPr/>
      <dgm:t>
        <a:bodyPr/>
        <a:lstStyle/>
        <a:p>
          <a:endParaRPr lang="ru-RU"/>
        </a:p>
      </dgm:t>
    </dgm:pt>
    <dgm:pt modelId="{835E4B26-26C1-4533-B9AA-55BD8812BD3F}">
      <dgm:prSet phldrT="[Текст]"/>
      <dgm:spPr/>
      <dgm:t>
        <a:bodyPr/>
        <a:lstStyle/>
        <a:p>
          <a:pPr algn="just"/>
          <a:r>
            <a:rPr lang="ru-RU" dirty="0" smtClean="0"/>
            <a:t>социальный контракт - соглашение, которое заключено между гражданином и отделом социальной защиты населения по месту жительства или месту пребывания гражданина и в соответствии с которым ОСЗН обязуется оказать гражданину государственную социальную помощь, гражданин - реализовать мероприятия, предусмотренные программой социальной адаптации;</a:t>
          </a:r>
          <a:endParaRPr lang="ru-RU" dirty="0"/>
        </a:p>
      </dgm:t>
    </dgm:pt>
    <dgm:pt modelId="{CABDAD13-D66A-4344-9E3C-4A0C683BA969}" type="parTrans" cxnId="{E55A4561-6EAA-4BEF-8CA1-1CC8E5D771C2}">
      <dgm:prSet/>
      <dgm:spPr/>
      <dgm:t>
        <a:bodyPr/>
        <a:lstStyle/>
        <a:p>
          <a:endParaRPr lang="ru-RU"/>
        </a:p>
      </dgm:t>
    </dgm:pt>
    <dgm:pt modelId="{FA1279B4-B2D5-4FE7-A883-47012A2BDEC2}" type="sibTrans" cxnId="{E55A4561-6EAA-4BEF-8CA1-1CC8E5D771C2}">
      <dgm:prSet/>
      <dgm:spPr/>
      <dgm:t>
        <a:bodyPr/>
        <a:lstStyle/>
        <a:p>
          <a:endParaRPr lang="ru-RU"/>
        </a:p>
      </dgm:t>
    </dgm:pt>
    <dgm:pt modelId="{E3916F2E-A0F0-443F-97D1-9D05134C809A}">
      <dgm:prSet phldrT="[Текст]" custT="1">
        <dgm:style>
          <a:lnRef idx="1">
            <a:schemeClr val="accent1"/>
          </a:lnRef>
          <a:fillRef idx="2">
            <a:schemeClr val="accent1"/>
          </a:fillRef>
          <a:effectRef idx="1">
            <a:schemeClr val="accent1"/>
          </a:effectRef>
          <a:fontRef idx="minor">
            <a:schemeClr val="dk1"/>
          </a:fontRef>
        </dgm:style>
      </dgm:prSet>
      <dgm:spPr/>
      <dgm:t>
        <a:bodyPr/>
        <a:lstStyle/>
        <a:p>
          <a:r>
            <a:rPr lang="ru-RU" sz="1600" b="1" dirty="0" smtClean="0">
              <a:solidFill>
                <a:schemeClr val="tx2">
                  <a:lumMod val="75000"/>
                </a:schemeClr>
              </a:solidFill>
            </a:rPr>
            <a:t>КУДА ОБРАЩАТЬСЯ - СЕВЕРНЫЙ ОТДЕЛ СОЦИАЛЬНОЙ ЗАЩИТЫ НАСЕЛЕНИЯ </a:t>
          </a:r>
          <a:endParaRPr lang="ru-RU" sz="1600" b="1" dirty="0">
            <a:solidFill>
              <a:schemeClr val="tx2">
                <a:lumMod val="75000"/>
              </a:schemeClr>
            </a:solidFill>
          </a:endParaRPr>
        </a:p>
      </dgm:t>
    </dgm:pt>
    <dgm:pt modelId="{DF098AC6-B9C5-4C37-81D2-1E75C67285F7}" type="parTrans" cxnId="{C7AEF5CC-F018-4EF5-923B-43F8B21746CB}">
      <dgm:prSet/>
      <dgm:spPr/>
      <dgm:t>
        <a:bodyPr/>
        <a:lstStyle/>
        <a:p>
          <a:endParaRPr lang="ru-RU"/>
        </a:p>
      </dgm:t>
    </dgm:pt>
    <dgm:pt modelId="{BDE0B4B2-608C-4114-A80C-8D2D33952E49}" type="sibTrans" cxnId="{C7AEF5CC-F018-4EF5-923B-43F8B21746CB}">
      <dgm:prSet/>
      <dgm:spPr/>
      <dgm:t>
        <a:bodyPr/>
        <a:lstStyle/>
        <a:p>
          <a:endParaRPr lang="ru-RU"/>
        </a:p>
      </dgm:t>
    </dgm:pt>
    <dgm:pt modelId="{01C4B825-2816-4A96-A0A2-FBC3E3276D2E}">
      <dgm:prSet phldrT="[Текст]"/>
      <dgm:spPr/>
      <dgm:t>
        <a:bodyPr/>
        <a:lstStyle/>
        <a:p>
          <a:r>
            <a:rPr lang="ru-RU" dirty="0" smtClean="0"/>
            <a:t>малоимущим семьям, малоимущим одиноко проживающим гражданам;</a:t>
          </a:r>
          <a:endParaRPr lang="ru-RU" dirty="0"/>
        </a:p>
      </dgm:t>
    </dgm:pt>
    <dgm:pt modelId="{883DD66C-A4F2-4783-BFEB-C2E9CF013C5B}" type="parTrans" cxnId="{29F5D374-C406-434A-83AE-350BCE56104B}">
      <dgm:prSet/>
      <dgm:spPr/>
      <dgm:t>
        <a:bodyPr/>
        <a:lstStyle/>
        <a:p>
          <a:endParaRPr lang="ru-RU"/>
        </a:p>
      </dgm:t>
    </dgm:pt>
    <dgm:pt modelId="{A524D570-5CE9-4C92-806C-08AB1C3DCCC1}" type="sibTrans" cxnId="{29F5D374-C406-434A-83AE-350BCE56104B}">
      <dgm:prSet/>
      <dgm:spPr/>
      <dgm:t>
        <a:bodyPr/>
        <a:lstStyle/>
        <a:p>
          <a:endParaRPr lang="ru-RU"/>
        </a:p>
      </dgm:t>
    </dgm:pt>
    <dgm:pt modelId="{C821E73E-D5B2-4ED6-920E-04102141359F}">
      <dgm:prSet phldrT="[Текст]" custT="1"/>
      <dgm:spPr/>
      <dgm:t>
        <a:bodyPr/>
        <a:lstStyle/>
        <a:p>
          <a:r>
            <a:rPr lang="ru-RU" sz="1600" b="1" dirty="0" smtClean="0">
              <a:solidFill>
                <a:schemeClr val="tx1">
                  <a:lumMod val="85000"/>
                  <a:lumOff val="15000"/>
                </a:schemeClr>
              </a:solidFill>
            </a:rPr>
            <a:t>ТЕЛЕФОНЫ ДЛЯ СПРАВОК:</a:t>
          </a:r>
        </a:p>
        <a:p>
          <a:r>
            <a:rPr lang="ru-RU" sz="1600" b="1" dirty="0" smtClean="0">
              <a:solidFill>
                <a:schemeClr val="tx1">
                  <a:lumMod val="85000"/>
                  <a:lumOff val="15000"/>
                </a:schemeClr>
              </a:solidFill>
            </a:rPr>
            <a:t>8 (301-30) – 2-44-62; </a:t>
          </a:r>
        </a:p>
        <a:p>
          <a:r>
            <a:rPr lang="ru-RU" sz="1600" b="1" dirty="0" smtClean="0">
              <a:solidFill>
                <a:schemeClr val="tx1">
                  <a:lumMod val="85000"/>
                  <a:lumOff val="15000"/>
                </a:schemeClr>
              </a:solidFill>
            </a:rPr>
            <a:t>                       2-23-00 ;</a:t>
          </a:r>
        </a:p>
        <a:p>
          <a:r>
            <a:rPr lang="ru-RU" sz="1600" b="1" dirty="0" smtClean="0">
              <a:solidFill>
                <a:schemeClr val="tx1">
                  <a:lumMod val="85000"/>
                  <a:lumOff val="15000"/>
                </a:schemeClr>
              </a:solidFill>
            </a:rPr>
            <a:t>                      2-22-18</a:t>
          </a:r>
          <a:r>
            <a:rPr lang="ru-RU" sz="1800" b="1" dirty="0" smtClean="0">
              <a:solidFill>
                <a:schemeClr val="tx1">
                  <a:lumMod val="85000"/>
                  <a:lumOff val="15000"/>
                </a:schemeClr>
              </a:solidFill>
            </a:rPr>
            <a:t>.</a:t>
          </a:r>
          <a:endParaRPr lang="ru-RU" sz="1800" b="1" dirty="0">
            <a:solidFill>
              <a:schemeClr val="tx1">
                <a:lumMod val="85000"/>
                <a:lumOff val="15000"/>
              </a:schemeClr>
            </a:solidFill>
          </a:endParaRPr>
        </a:p>
      </dgm:t>
    </dgm:pt>
    <dgm:pt modelId="{5A182CB7-A947-4D19-B45B-1C745DCB852A}" type="parTrans" cxnId="{BD81DDB6-8F6A-44B0-AD4E-B7CC921D9991}">
      <dgm:prSet/>
      <dgm:spPr/>
      <dgm:t>
        <a:bodyPr/>
        <a:lstStyle/>
        <a:p>
          <a:endParaRPr lang="ru-RU"/>
        </a:p>
      </dgm:t>
    </dgm:pt>
    <dgm:pt modelId="{D73A9CFD-EB43-43D1-9875-341EDA1627BE}" type="sibTrans" cxnId="{BD81DDB6-8F6A-44B0-AD4E-B7CC921D9991}">
      <dgm:prSet/>
      <dgm:spPr/>
      <dgm:t>
        <a:bodyPr/>
        <a:lstStyle/>
        <a:p>
          <a:endParaRPr lang="ru-RU"/>
        </a:p>
      </dgm:t>
    </dgm:pt>
    <dgm:pt modelId="{091A9DFD-0691-4115-9A63-C0ABD6024DF0}">
      <dgm:prSet phldrT="[Текст]"/>
      <dgm:spPr/>
      <dgm:t>
        <a:bodyPr/>
        <a:lstStyle/>
        <a:p>
          <a:r>
            <a:rPr lang="ru-RU" dirty="0" smtClean="0"/>
            <a:t>государственная социальная помощь на основании социального контракта оказывается по следующим  </a:t>
          </a:r>
          <a:r>
            <a:rPr lang="ru-RU" dirty="0" err="1" smtClean="0"/>
            <a:t>меропритятиям</a:t>
          </a:r>
          <a:r>
            <a:rPr lang="ru-RU" dirty="0" smtClean="0"/>
            <a:t>:</a:t>
          </a:r>
          <a:endParaRPr lang="ru-RU" dirty="0"/>
        </a:p>
      </dgm:t>
    </dgm:pt>
    <dgm:pt modelId="{99F9E96F-8107-49E2-98B0-7FB48DFF732E}" type="parTrans" cxnId="{2BE1AC37-C03B-4698-BC64-75FE1E4146BC}">
      <dgm:prSet/>
      <dgm:spPr/>
      <dgm:t>
        <a:bodyPr/>
        <a:lstStyle/>
        <a:p>
          <a:endParaRPr lang="ru-RU"/>
        </a:p>
      </dgm:t>
    </dgm:pt>
    <dgm:pt modelId="{656932AF-141C-4AE3-9A32-52A496C2EC6C}" type="sibTrans" cxnId="{2BE1AC37-C03B-4698-BC64-75FE1E4146BC}">
      <dgm:prSet/>
      <dgm:spPr/>
      <dgm:t>
        <a:bodyPr/>
        <a:lstStyle/>
        <a:p>
          <a:endParaRPr lang="ru-RU"/>
        </a:p>
      </dgm:t>
    </dgm:pt>
    <dgm:pt modelId="{476EEF41-B9C1-4E0E-9ECA-7237B934BA0B}">
      <dgm:prSet/>
      <dgm:spPr/>
      <dgm:t>
        <a:bodyPr/>
        <a:lstStyle/>
        <a:p>
          <a:r>
            <a:rPr lang="ru-RU" dirty="0" smtClean="0"/>
            <a:t>и иным категориям граждан, чьи среднедушевой доход ниже величины прожиточного минимума, установленного в Республике Бурятия для соответствующих социально-демографических групп населения;</a:t>
          </a:r>
          <a:endParaRPr lang="ru-RU" dirty="0"/>
        </a:p>
      </dgm:t>
    </dgm:pt>
    <dgm:pt modelId="{DC690BF3-5F07-493B-8170-E66B8B862AA8}" type="parTrans" cxnId="{30DF95D5-E46C-42B0-8A9E-F5BC51B5B99F}">
      <dgm:prSet/>
      <dgm:spPr/>
      <dgm:t>
        <a:bodyPr/>
        <a:lstStyle/>
        <a:p>
          <a:endParaRPr lang="ru-RU"/>
        </a:p>
      </dgm:t>
    </dgm:pt>
    <dgm:pt modelId="{ED59FFA3-D86D-40FE-BA09-AFBFCBE7D669}" type="sibTrans" cxnId="{30DF95D5-E46C-42B0-8A9E-F5BC51B5B99F}">
      <dgm:prSet/>
      <dgm:spPr/>
      <dgm:t>
        <a:bodyPr/>
        <a:lstStyle/>
        <a:p>
          <a:endParaRPr lang="ru-RU"/>
        </a:p>
      </dgm:t>
    </dgm:pt>
    <dgm:pt modelId="{10F77AD9-E7C7-4FC0-8DEF-EF6E78D24FB2}" type="pres">
      <dgm:prSet presAssocID="{17756B81-E4EC-4BBF-BBCB-7E81879AAD8E}" presName="linearFlow" presStyleCnt="0">
        <dgm:presLayoutVars>
          <dgm:dir/>
          <dgm:animLvl val="lvl"/>
          <dgm:resizeHandles val="exact"/>
        </dgm:presLayoutVars>
      </dgm:prSet>
      <dgm:spPr/>
      <dgm:t>
        <a:bodyPr/>
        <a:lstStyle/>
        <a:p>
          <a:endParaRPr lang="ru-RU"/>
        </a:p>
      </dgm:t>
    </dgm:pt>
    <dgm:pt modelId="{C8FE62A0-C656-4451-B259-C55C64BB821C}" type="pres">
      <dgm:prSet presAssocID="{023D01CB-A97F-4E06-B9F2-80BDB958F645}" presName="composite" presStyleCnt="0"/>
      <dgm:spPr/>
    </dgm:pt>
    <dgm:pt modelId="{C058FB0C-C689-4B89-8945-017200DCA078}" type="pres">
      <dgm:prSet presAssocID="{023D01CB-A97F-4E06-B9F2-80BDB958F645}" presName="parentText" presStyleLbl="alignNode1" presStyleIdx="0" presStyleCnt="3" custScaleX="157513" custLinFactNeighborX="-4598" custLinFactNeighborY="-153">
        <dgm:presLayoutVars>
          <dgm:chMax val="1"/>
          <dgm:bulletEnabled val="1"/>
        </dgm:presLayoutVars>
      </dgm:prSet>
      <dgm:spPr/>
      <dgm:t>
        <a:bodyPr/>
        <a:lstStyle/>
        <a:p>
          <a:endParaRPr lang="ru-RU"/>
        </a:p>
      </dgm:t>
    </dgm:pt>
    <dgm:pt modelId="{B9102828-BEEB-4B6B-966B-9A5224EF694D}" type="pres">
      <dgm:prSet presAssocID="{023D01CB-A97F-4E06-B9F2-80BDB958F645}" presName="descendantText" presStyleLbl="alignAcc1" presStyleIdx="0" presStyleCnt="3" custScaleX="83027" custLinFactNeighborX="1289" custLinFactNeighborY="19573">
        <dgm:presLayoutVars>
          <dgm:bulletEnabled val="1"/>
        </dgm:presLayoutVars>
      </dgm:prSet>
      <dgm:spPr/>
      <dgm:t>
        <a:bodyPr/>
        <a:lstStyle/>
        <a:p>
          <a:endParaRPr lang="ru-RU"/>
        </a:p>
      </dgm:t>
    </dgm:pt>
    <dgm:pt modelId="{6C94122C-0080-4459-835D-1A2300611439}" type="pres">
      <dgm:prSet presAssocID="{31D8B950-3860-4A00-B221-9FA65E2AD0C0}" presName="sp" presStyleCnt="0"/>
      <dgm:spPr/>
    </dgm:pt>
    <dgm:pt modelId="{3A7931F2-74D0-4F2E-8183-3FFB9AB7E488}" type="pres">
      <dgm:prSet presAssocID="{E3916F2E-A0F0-443F-97D1-9D05134C809A}" presName="composite" presStyleCnt="0"/>
      <dgm:spPr/>
    </dgm:pt>
    <dgm:pt modelId="{91737F5F-AB7D-4004-9378-B3BFC3ED1EB9}" type="pres">
      <dgm:prSet presAssocID="{E3916F2E-A0F0-443F-97D1-9D05134C809A}" presName="parentText" presStyleLbl="alignNode1" presStyleIdx="1" presStyleCnt="3" custScaleX="164419" custLinFactNeighborX="1709" custLinFactNeighborY="-11219">
        <dgm:presLayoutVars>
          <dgm:chMax val="1"/>
          <dgm:bulletEnabled val="1"/>
        </dgm:presLayoutVars>
      </dgm:prSet>
      <dgm:spPr/>
      <dgm:t>
        <a:bodyPr/>
        <a:lstStyle/>
        <a:p>
          <a:endParaRPr lang="ru-RU"/>
        </a:p>
      </dgm:t>
    </dgm:pt>
    <dgm:pt modelId="{043F9C8D-8A38-401F-B57E-92F92CEBC4B4}" type="pres">
      <dgm:prSet presAssocID="{E3916F2E-A0F0-443F-97D1-9D05134C809A}" presName="descendantText" presStyleLbl="alignAcc1" presStyleIdx="1" presStyleCnt="3" custScaleX="83027" custLinFactNeighborX="7198" custLinFactNeighborY="7593">
        <dgm:presLayoutVars>
          <dgm:bulletEnabled val="1"/>
        </dgm:presLayoutVars>
      </dgm:prSet>
      <dgm:spPr/>
      <dgm:t>
        <a:bodyPr/>
        <a:lstStyle/>
        <a:p>
          <a:endParaRPr lang="ru-RU"/>
        </a:p>
      </dgm:t>
    </dgm:pt>
    <dgm:pt modelId="{F781D5FB-ACF2-4705-A662-363E4BFA0260}" type="pres">
      <dgm:prSet presAssocID="{BDE0B4B2-608C-4114-A80C-8D2D33952E49}" presName="sp" presStyleCnt="0"/>
      <dgm:spPr/>
    </dgm:pt>
    <dgm:pt modelId="{35681B07-A8A4-4C23-8778-CA2AABD2862F}" type="pres">
      <dgm:prSet presAssocID="{C821E73E-D5B2-4ED6-920E-04102141359F}" presName="composite" presStyleCnt="0"/>
      <dgm:spPr/>
    </dgm:pt>
    <dgm:pt modelId="{59A58B04-BED0-4AF2-92B8-8F076B8714B7}" type="pres">
      <dgm:prSet presAssocID="{C821E73E-D5B2-4ED6-920E-04102141359F}" presName="parentText" presStyleLbl="alignNode1" presStyleIdx="2" presStyleCnt="3" custScaleX="164442" custLinFactNeighborX="-5395" custLinFactNeighborY="-760">
        <dgm:presLayoutVars>
          <dgm:chMax val="1"/>
          <dgm:bulletEnabled val="1"/>
        </dgm:presLayoutVars>
      </dgm:prSet>
      <dgm:spPr/>
      <dgm:t>
        <a:bodyPr/>
        <a:lstStyle/>
        <a:p>
          <a:endParaRPr lang="ru-RU"/>
        </a:p>
      </dgm:t>
    </dgm:pt>
    <dgm:pt modelId="{17CEB631-5EE2-41E0-B405-77408E976CB0}" type="pres">
      <dgm:prSet presAssocID="{C821E73E-D5B2-4ED6-920E-04102141359F}" presName="descendantText" presStyleLbl="alignAcc1" presStyleIdx="2" presStyleCnt="3" custScaleX="81914" custLinFactNeighborX="1901" custLinFactNeighborY="-4330">
        <dgm:presLayoutVars>
          <dgm:bulletEnabled val="1"/>
        </dgm:presLayoutVars>
      </dgm:prSet>
      <dgm:spPr/>
      <dgm:t>
        <a:bodyPr/>
        <a:lstStyle/>
        <a:p>
          <a:endParaRPr lang="ru-RU"/>
        </a:p>
      </dgm:t>
    </dgm:pt>
  </dgm:ptLst>
  <dgm:cxnLst>
    <dgm:cxn modelId="{9A7E983E-1DE9-446C-ABAD-A18C0881AC3B}" type="presOf" srcId="{C821E73E-D5B2-4ED6-920E-04102141359F}" destId="{59A58B04-BED0-4AF2-92B8-8F076B8714B7}" srcOrd="0" destOrd="0" presId="urn:microsoft.com/office/officeart/2005/8/layout/chevron2"/>
    <dgm:cxn modelId="{0A782207-32A7-4091-AA21-05DF9315508B}" srcId="{17756B81-E4EC-4BBF-BBCB-7E81879AAD8E}" destId="{023D01CB-A97F-4E06-B9F2-80BDB958F645}" srcOrd="0" destOrd="0" parTransId="{793EEBEA-FB88-4AA3-85FB-D68DC386C4D8}" sibTransId="{31D8B950-3860-4A00-B221-9FA65E2AD0C0}"/>
    <dgm:cxn modelId="{E55A4561-6EAA-4BEF-8CA1-1CC8E5D771C2}" srcId="{023D01CB-A97F-4E06-B9F2-80BDB958F645}" destId="{835E4B26-26C1-4533-B9AA-55BD8812BD3F}" srcOrd="0" destOrd="0" parTransId="{CABDAD13-D66A-4344-9E3C-4A0C683BA969}" sibTransId="{FA1279B4-B2D5-4FE7-A883-47012A2BDEC2}"/>
    <dgm:cxn modelId="{30DF95D5-E46C-42B0-8A9E-F5BC51B5B99F}" srcId="{E3916F2E-A0F0-443F-97D1-9D05134C809A}" destId="{476EEF41-B9C1-4E0E-9ECA-7237B934BA0B}" srcOrd="1" destOrd="0" parTransId="{DC690BF3-5F07-493B-8170-E66B8B862AA8}" sibTransId="{ED59FFA3-D86D-40FE-BA09-AFBFCBE7D669}"/>
    <dgm:cxn modelId="{8D529A94-0412-4DEB-8A50-9DE48B59D7A7}" type="presOf" srcId="{476EEF41-B9C1-4E0E-9ECA-7237B934BA0B}" destId="{043F9C8D-8A38-401F-B57E-92F92CEBC4B4}" srcOrd="0" destOrd="1" presId="urn:microsoft.com/office/officeart/2005/8/layout/chevron2"/>
    <dgm:cxn modelId="{6C7A34F5-3F5A-43B5-911E-39AF734D0E2E}" type="presOf" srcId="{835E4B26-26C1-4533-B9AA-55BD8812BD3F}" destId="{B9102828-BEEB-4B6B-966B-9A5224EF694D}" srcOrd="0" destOrd="0" presId="urn:microsoft.com/office/officeart/2005/8/layout/chevron2"/>
    <dgm:cxn modelId="{2449203D-C278-462F-9BEE-5AEA91173268}" type="presOf" srcId="{E3916F2E-A0F0-443F-97D1-9D05134C809A}" destId="{91737F5F-AB7D-4004-9378-B3BFC3ED1EB9}" srcOrd="0" destOrd="0" presId="urn:microsoft.com/office/officeart/2005/8/layout/chevron2"/>
    <dgm:cxn modelId="{0DC9EA58-1031-4957-8B93-CEE97DF01D18}" type="presOf" srcId="{091A9DFD-0691-4115-9A63-C0ABD6024DF0}" destId="{17CEB631-5EE2-41E0-B405-77408E976CB0}" srcOrd="0" destOrd="0" presId="urn:microsoft.com/office/officeart/2005/8/layout/chevron2"/>
    <dgm:cxn modelId="{D0A9B836-F2C9-4847-987D-E027AE35DD52}" type="presOf" srcId="{17756B81-E4EC-4BBF-BBCB-7E81879AAD8E}" destId="{10F77AD9-E7C7-4FC0-8DEF-EF6E78D24FB2}" srcOrd="0" destOrd="0" presId="urn:microsoft.com/office/officeart/2005/8/layout/chevron2"/>
    <dgm:cxn modelId="{BD81DDB6-8F6A-44B0-AD4E-B7CC921D9991}" srcId="{17756B81-E4EC-4BBF-BBCB-7E81879AAD8E}" destId="{C821E73E-D5B2-4ED6-920E-04102141359F}" srcOrd="2" destOrd="0" parTransId="{5A182CB7-A947-4D19-B45B-1C745DCB852A}" sibTransId="{D73A9CFD-EB43-43D1-9875-341EDA1627BE}"/>
    <dgm:cxn modelId="{C7AEF5CC-F018-4EF5-923B-43F8B21746CB}" srcId="{17756B81-E4EC-4BBF-BBCB-7E81879AAD8E}" destId="{E3916F2E-A0F0-443F-97D1-9D05134C809A}" srcOrd="1" destOrd="0" parTransId="{DF098AC6-B9C5-4C37-81D2-1E75C67285F7}" sibTransId="{BDE0B4B2-608C-4114-A80C-8D2D33952E49}"/>
    <dgm:cxn modelId="{DE120E9F-1E41-4947-9A55-4AB1518AFBBA}" type="presOf" srcId="{023D01CB-A97F-4E06-B9F2-80BDB958F645}" destId="{C058FB0C-C689-4B89-8945-017200DCA078}" srcOrd="0" destOrd="0" presId="urn:microsoft.com/office/officeart/2005/8/layout/chevron2"/>
    <dgm:cxn modelId="{29F5D374-C406-434A-83AE-350BCE56104B}" srcId="{E3916F2E-A0F0-443F-97D1-9D05134C809A}" destId="{01C4B825-2816-4A96-A0A2-FBC3E3276D2E}" srcOrd="0" destOrd="0" parTransId="{883DD66C-A4F2-4783-BFEB-C2E9CF013C5B}" sibTransId="{A524D570-5CE9-4C92-806C-08AB1C3DCCC1}"/>
    <dgm:cxn modelId="{2BE1AC37-C03B-4698-BC64-75FE1E4146BC}" srcId="{C821E73E-D5B2-4ED6-920E-04102141359F}" destId="{091A9DFD-0691-4115-9A63-C0ABD6024DF0}" srcOrd="0" destOrd="0" parTransId="{99F9E96F-8107-49E2-98B0-7FB48DFF732E}" sibTransId="{656932AF-141C-4AE3-9A32-52A496C2EC6C}"/>
    <dgm:cxn modelId="{956D21CA-17EB-4F7E-9E62-732A7999CDDE}" type="presOf" srcId="{01C4B825-2816-4A96-A0A2-FBC3E3276D2E}" destId="{043F9C8D-8A38-401F-B57E-92F92CEBC4B4}" srcOrd="0" destOrd="0" presId="urn:microsoft.com/office/officeart/2005/8/layout/chevron2"/>
    <dgm:cxn modelId="{4B511051-1CED-4773-BAF2-9E41955A312E}" type="presParOf" srcId="{10F77AD9-E7C7-4FC0-8DEF-EF6E78D24FB2}" destId="{C8FE62A0-C656-4451-B259-C55C64BB821C}" srcOrd="0" destOrd="0" presId="urn:microsoft.com/office/officeart/2005/8/layout/chevron2"/>
    <dgm:cxn modelId="{66F4EA9D-598F-4BFB-972E-805315F2F62B}" type="presParOf" srcId="{C8FE62A0-C656-4451-B259-C55C64BB821C}" destId="{C058FB0C-C689-4B89-8945-017200DCA078}" srcOrd="0" destOrd="0" presId="urn:microsoft.com/office/officeart/2005/8/layout/chevron2"/>
    <dgm:cxn modelId="{030669DB-EE7B-419E-9DDF-933B22C01B1E}" type="presParOf" srcId="{C8FE62A0-C656-4451-B259-C55C64BB821C}" destId="{B9102828-BEEB-4B6B-966B-9A5224EF694D}" srcOrd="1" destOrd="0" presId="urn:microsoft.com/office/officeart/2005/8/layout/chevron2"/>
    <dgm:cxn modelId="{A94BC369-73F3-48E4-B76E-E75CEAE37B9F}" type="presParOf" srcId="{10F77AD9-E7C7-4FC0-8DEF-EF6E78D24FB2}" destId="{6C94122C-0080-4459-835D-1A2300611439}" srcOrd="1" destOrd="0" presId="urn:microsoft.com/office/officeart/2005/8/layout/chevron2"/>
    <dgm:cxn modelId="{CBC8830E-95D3-4257-BCA3-16F696190170}" type="presParOf" srcId="{10F77AD9-E7C7-4FC0-8DEF-EF6E78D24FB2}" destId="{3A7931F2-74D0-4F2E-8183-3FFB9AB7E488}" srcOrd="2" destOrd="0" presId="urn:microsoft.com/office/officeart/2005/8/layout/chevron2"/>
    <dgm:cxn modelId="{D5A1B61E-9F80-4AB7-994A-5C5B2042525D}" type="presParOf" srcId="{3A7931F2-74D0-4F2E-8183-3FFB9AB7E488}" destId="{91737F5F-AB7D-4004-9378-B3BFC3ED1EB9}" srcOrd="0" destOrd="0" presId="urn:microsoft.com/office/officeart/2005/8/layout/chevron2"/>
    <dgm:cxn modelId="{A5759E7E-1863-4746-B2D9-FE7E39E30310}" type="presParOf" srcId="{3A7931F2-74D0-4F2E-8183-3FFB9AB7E488}" destId="{043F9C8D-8A38-401F-B57E-92F92CEBC4B4}" srcOrd="1" destOrd="0" presId="urn:microsoft.com/office/officeart/2005/8/layout/chevron2"/>
    <dgm:cxn modelId="{212ACD91-52C2-4A19-8BD6-CA6F348FC08E}" type="presParOf" srcId="{10F77AD9-E7C7-4FC0-8DEF-EF6E78D24FB2}" destId="{F781D5FB-ACF2-4705-A662-363E4BFA0260}" srcOrd="3" destOrd="0" presId="urn:microsoft.com/office/officeart/2005/8/layout/chevron2"/>
    <dgm:cxn modelId="{82A94A13-6A66-4086-959F-0B76063A840E}" type="presParOf" srcId="{10F77AD9-E7C7-4FC0-8DEF-EF6E78D24FB2}" destId="{35681B07-A8A4-4C23-8778-CA2AABD2862F}" srcOrd="4" destOrd="0" presId="urn:microsoft.com/office/officeart/2005/8/layout/chevron2"/>
    <dgm:cxn modelId="{C52EC7B6-165B-45A3-8BE4-245C2D100D2A}" type="presParOf" srcId="{35681B07-A8A4-4C23-8778-CA2AABD2862F}" destId="{59A58B04-BED0-4AF2-92B8-8F076B8714B7}" srcOrd="0" destOrd="0" presId="urn:microsoft.com/office/officeart/2005/8/layout/chevron2"/>
    <dgm:cxn modelId="{1AE540E9-20B4-4DAB-B089-52E8587CEAC9}" type="presParOf" srcId="{35681B07-A8A4-4C23-8778-CA2AABD2862F}" destId="{17CEB631-5EE2-41E0-B405-77408E976CB0}"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58FB0C-C689-4B89-8945-017200DCA078}">
      <dsp:nvSpPr>
        <dsp:cNvPr id="0" name=""/>
        <dsp:cNvSpPr/>
      </dsp:nvSpPr>
      <dsp:spPr>
        <a:xfrm rot="5400000">
          <a:off x="247962" y="-92535"/>
          <a:ext cx="1839125" cy="2027803"/>
        </a:xfrm>
        <a:prstGeom prst="chevron">
          <a:avLst/>
        </a:prstGeom>
        <a:gradFill rotWithShape="1">
          <a:gsLst>
            <a:gs pos="0">
              <a:schemeClr val="accent5">
                <a:tint val="30000"/>
                <a:satMod val="250000"/>
              </a:schemeClr>
            </a:gs>
            <a:gs pos="72000">
              <a:schemeClr val="accent5">
                <a:tint val="75000"/>
                <a:satMod val="210000"/>
              </a:schemeClr>
            </a:gs>
            <a:gs pos="100000">
              <a:schemeClr val="accent5">
                <a:tint val="85000"/>
                <a:satMod val="210000"/>
              </a:schemeClr>
            </a:gs>
          </a:gsLst>
          <a:lin ang="5400000" scaled="1"/>
        </a:gradFill>
        <a:ln w="10000" cap="flat" cmpd="sng" algn="ctr">
          <a:solidFill>
            <a:schemeClr val="accent5"/>
          </a:solidFill>
          <a:prstDash val="solid"/>
        </a:ln>
        <a:effectLst>
          <a:outerShdw blurRad="76200" dist="50800" dir="5400000" rotWithShape="0">
            <a:srgbClr val="4E3B30">
              <a:alpha val="6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2">
                  <a:lumMod val="75000"/>
                </a:schemeClr>
              </a:solidFill>
            </a:rPr>
            <a:t>СОЦИАЛЬНЫЙ КОНТРАКТ – ПРОГРАММА НОВЫХ ВОЗМОЖНОСТ</a:t>
          </a:r>
          <a:r>
            <a:rPr lang="ru-RU" sz="1600" b="1" kern="1200" dirty="0" smtClean="0"/>
            <a:t>ЕЙ</a:t>
          </a:r>
          <a:endParaRPr lang="ru-RU" sz="1600" b="1" kern="1200" dirty="0"/>
        </a:p>
      </dsp:txBody>
      <dsp:txXfrm rot="5400000">
        <a:off x="247962" y="-92535"/>
        <a:ext cx="1839125" cy="2027803"/>
      </dsp:txXfrm>
    </dsp:sp>
    <dsp:sp modelId="{B9102828-BEEB-4B6B-966B-9A5224EF694D}">
      <dsp:nvSpPr>
        <dsp:cNvPr id="0" name=""/>
        <dsp:cNvSpPr/>
      </dsp:nvSpPr>
      <dsp:spPr>
        <a:xfrm rot="5400000">
          <a:off x="5044582" y="-2216478"/>
          <a:ext cx="1196060" cy="6106462"/>
        </a:xfrm>
        <a:prstGeom prst="round2SameRect">
          <a:avLst/>
        </a:prstGeom>
        <a:solidFill>
          <a:schemeClr val="lt1">
            <a:alpha val="90000"/>
            <a:hueOff val="0"/>
            <a:satOff val="0"/>
            <a:lumOff val="0"/>
            <a:alphaOff val="0"/>
          </a:schemeClr>
        </a:solidFill>
        <a:ln w="10000" cap="flat" cmpd="sng" algn="ctr">
          <a:solidFill>
            <a:schemeClr val="accent3">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социальный контракт - соглашение, которое заключено между гражданином и отделом социальной защиты населения по месту жительства или месту пребывания гражданина и в соответствии с которым ОСЗН обязуется оказать гражданину государственную социальную помощь, гражданин - реализовать мероприятия, предусмотренные программой социальной адаптации;</a:t>
          </a:r>
          <a:endParaRPr lang="ru-RU" sz="1300" kern="1200" dirty="0"/>
        </a:p>
      </dsp:txBody>
      <dsp:txXfrm rot="5400000">
        <a:off x="5044582" y="-2216478"/>
        <a:ext cx="1196060" cy="6106462"/>
      </dsp:txXfrm>
    </dsp:sp>
    <dsp:sp modelId="{91737F5F-AB7D-4004-9378-B3BFC3ED1EB9}">
      <dsp:nvSpPr>
        <dsp:cNvPr id="0" name=""/>
        <dsp:cNvSpPr/>
      </dsp:nvSpPr>
      <dsp:spPr>
        <a:xfrm rot="5400000">
          <a:off x="373611" y="1307081"/>
          <a:ext cx="1839125" cy="2116710"/>
        </a:xfrm>
        <a:prstGeom prst="chevron">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2">
                  <a:lumMod val="75000"/>
                </a:schemeClr>
              </a:solidFill>
            </a:rPr>
            <a:t>КУДА ОБРАЩАТЬСЯ - СЕВЕРНЫЙ ОТДЕЛ СОЦИАЛЬНОЙ ЗАЩИТЫ НАСЕЛЕНИЯ </a:t>
          </a:r>
          <a:endParaRPr lang="ru-RU" sz="1600" b="1" kern="1200" dirty="0">
            <a:solidFill>
              <a:schemeClr val="tx2">
                <a:lumMod val="75000"/>
              </a:schemeClr>
            </a:solidFill>
          </a:endParaRPr>
        </a:p>
      </dsp:txBody>
      <dsp:txXfrm rot="5400000">
        <a:off x="373611" y="1307081"/>
        <a:ext cx="1839125" cy="2116710"/>
      </dsp:txXfrm>
    </dsp:sp>
    <dsp:sp modelId="{043F9C8D-8A38-401F-B57E-92F92CEBC4B4}">
      <dsp:nvSpPr>
        <dsp:cNvPr id="0" name=""/>
        <dsp:cNvSpPr/>
      </dsp:nvSpPr>
      <dsp:spPr>
        <a:xfrm rot="5400000">
          <a:off x="5207365" y="-712540"/>
          <a:ext cx="1195431" cy="6106462"/>
        </a:xfrm>
        <a:prstGeom prst="round2SameRect">
          <a:avLst/>
        </a:prstGeom>
        <a:solidFill>
          <a:schemeClr val="lt1">
            <a:alpha val="90000"/>
            <a:hueOff val="0"/>
            <a:satOff val="0"/>
            <a:lumOff val="0"/>
            <a:alphaOff val="0"/>
          </a:schemeClr>
        </a:solidFill>
        <a:ln w="10000" cap="flat" cmpd="sng" algn="ctr">
          <a:solidFill>
            <a:schemeClr val="accent3">
              <a:hueOff val="526439"/>
              <a:satOff val="7689"/>
              <a:lumOff val="-49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ru-RU" sz="1300" kern="1200" dirty="0" smtClean="0"/>
            <a:t>малоимущим семьям, малоимущим одиноко проживающим гражданам;</a:t>
          </a:r>
          <a:endParaRPr lang="ru-RU" sz="1300" kern="1200" dirty="0"/>
        </a:p>
        <a:p>
          <a:pPr marL="114300" lvl="1" indent="-114300" algn="l" defTabSz="577850">
            <a:lnSpc>
              <a:spcPct val="90000"/>
            </a:lnSpc>
            <a:spcBef>
              <a:spcPct val="0"/>
            </a:spcBef>
            <a:spcAft>
              <a:spcPct val="15000"/>
            </a:spcAft>
            <a:buChar char="••"/>
          </a:pPr>
          <a:r>
            <a:rPr lang="ru-RU" sz="1300" kern="1200" dirty="0" smtClean="0"/>
            <a:t>и иным категориям граждан, чьи среднедушевой доход ниже величины прожиточного минимума, установленного в Республике Бурятия для соответствующих социально-демографических групп населения;</a:t>
          </a:r>
          <a:endParaRPr lang="ru-RU" sz="1300" kern="1200" dirty="0"/>
        </a:p>
      </dsp:txBody>
      <dsp:txXfrm rot="5400000">
        <a:off x="5207365" y="-712540"/>
        <a:ext cx="1195431" cy="6106462"/>
      </dsp:txXfrm>
    </dsp:sp>
    <dsp:sp modelId="{59A58B04-BED0-4AF2-92B8-8F076B8714B7}">
      <dsp:nvSpPr>
        <dsp:cNvPr id="0" name=""/>
        <dsp:cNvSpPr/>
      </dsp:nvSpPr>
      <dsp:spPr>
        <a:xfrm rot="5400000">
          <a:off x="282303" y="3146875"/>
          <a:ext cx="1839125" cy="2117006"/>
        </a:xfrm>
        <a:prstGeom prst="chevron">
          <a:avLst/>
        </a:prstGeom>
        <a:gradFill rotWithShape="0">
          <a:gsLst>
            <a:gs pos="0">
              <a:schemeClr val="accent3">
                <a:hueOff val="1052878"/>
                <a:satOff val="15378"/>
                <a:lumOff val="-980"/>
                <a:alphaOff val="0"/>
                <a:tint val="75000"/>
                <a:shade val="85000"/>
                <a:satMod val="230000"/>
              </a:schemeClr>
            </a:gs>
            <a:gs pos="25000">
              <a:schemeClr val="accent3">
                <a:hueOff val="1052878"/>
                <a:satOff val="15378"/>
                <a:lumOff val="-980"/>
                <a:alphaOff val="0"/>
                <a:tint val="90000"/>
                <a:shade val="70000"/>
                <a:satMod val="220000"/>
              </a:schemeClr>
            </a:gs>
            <a:gs pos="50000">
              <a:schemeClr val="accent3">
                <a:hueOff val="1052878"/>
                <a:satOff val="15378"/>
                <a:lumOff val="-980"/>
                <a:alphaOff val="0"/>
                <a:tint val="90000"/>
                <a:shade val="58000"/>
                <a:satMod val="225000"/>
              </a:schemeClr>
            </a:gs>
            <a:gs pos="65000">
              <a:schemeClr val="accent3">
                <a:hueOff val="1052878"/>
                <a:satOff val="15378"/>
                <a:lumOff val="-980"/>
                <a:alphaOff val="0"/>
                <a:tint val="90000"/>
                <a:shade val="58000"/>
                <a:satMod val="225000"/>
              </a:schemeClr>
            </a:gs>
            <a:gs pos="80000">
              <a:schemeClr val="accent3">
                <a:hueOff val="1052878"/>
                <a:satOff val="15378"/>
                <a:lumOff val="-980"/>
                <a:alphaOff val="0"/>
                <a:tint val="90000"/>
                <a:shade val="69000"/>
                <a:satMod val="220000"/>
              </a:schemeClr>
            </a:gs>
            <a:gs pos="100000">
              <a:schemeClr val="accent3">
                <a:hueOff val="1052878"/>
                <a:satOff val="15378"/>
                <a:lumOff val="-980"/>
                <a:alphaOff val="0"/>
                <a:tint val="77000"/>
                <a:shade val="80000"/>
                <a:satMod val="230000"/>
              </a:schemeClr>
            </a:gs>
          </a:gsLst>
          <a:lin ang="5400000" scaled="1"/>
        </a:gradFill>
        <a:ln w="10000" cap="flat" cmpd="sng" algn="ctr">
          <a:solidFill>
            <a:schemeClr val="accent3">
              <a:hueOff val="1052878"/>
              <a:satOff val="15378"/>
              <a:lumOff val="-980"/>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lumMod val="85000"/>
                  <a:lumOff val="15000"/>
                </a:schemeClr>
              </a:solidFill>
            </a:rPr>
            <a:t>ТЕЛЕФОНЫ ДЛЯ СПРАВОК:</a:t>
          </a:r>
        </a:p>
        <a:p>
          <a:pPr lvl="0" algn="ctr" defTabSz="711200">
            <a:lnSpc>
              <a:spcPct val="90000"/>
            </a:lnSpc>
            <a:spcBef>
              <a:spcPct val="0"/>
            </a:spcBef>
            <a:spcAft>
              <a:spcPct val="35000"/>
            </a:spcAft>
          </a:pPr>
          <a:r>
            <a:rPr lang="ru-RU" sz="1600" b="1" kern="1200" dirty="0" smtClean="0">
              <a:solidFill>
                <a:schemeClr val="tx1">
                  <a:lumMod val="85000"/>
                  <a:lumOff val="15000"/>
                </a:schemeClr>
              </a:solidFill>
            </a:rPr>
            <a:t>8 (301-30) – 2-44-62; </a:t>
          </a:r>
        </a:p>
        <a:p>
          <a:pPr lvl="0" algn="ctr" defTabSz="711200">
            <a:lnSpc>
              <a:spcPct val="90000"/>
            </a:lnSpc>
            <a:spcBef>
              <a:spcPct val="0"/>
            </a:spcBef>
            <a:spcAft>
              <a:spcPct val="35000"/>
            </a:spcAft>
          </a:pPr>
          <a:r>
            <a:rPr lang="ru-RU" sz="1600" b="1" kern="1200" dirty="0" smtClean="0">
              <a:solidFill>
                <a:schemeClr val="tx1">
                  <a:lumMod val="85000"/>
                  <a:lumOff val="15000"/>
                </a:schemeClr>
              </a:solidFill>
            </a:rPr>
            <a:t>                       2-23-00 ;</a:t>
          </a:r>
        </a:p>
        <a:p>
          <a:pPr lvl="0" algn="ctr" defTabSz="711200">
            <a:lnSpc>
              <a:spcPct val="90000"/>
            </a:lnSpc>
            <a:spcBef>
              <a:spcPct val="0"/>
            </a:spcBef>
            <a:spcAft>
              <a:spcPct val="35000"/>
            </a:spcAft>
          </a:pPr>
          <a:r>
            <a:rPr lang="ru-RU" sz="1600" b="1" kern="1200" dirty="0" smtClean="0">
              <a:solidFill>
                <a:schemeClr val="tx1">
                  <a:lumMod val="85000"/>
                  <a:lumOff val="15000"/>
                </a:schemeClr>
              </a:solidFill>
            </a:rPr>
            <a:t>                      2-22-18</a:t>
          </a:r>
          <a:r>
            <a:rPr lang="ru-RU" sz="1800" b="1" kern="1200" dirty="0" smtClean="0">
              <a:solidFill>
                <a:schemeClr val="tx1">
                  <a:lumMod val="85000"/>
                  <a:lumOff val="15000"/>
                </a:schemeClr>
              </a:solidFill>
            </a:rPr>
            <a:t>.</a:t>
          </a:r>
          <a:endParaRPr lang="ru-RU" sz="1800" b="1" kern="1200" dirty="0">
            <a:solidFill>
              <a:schemeClr val="tx1">
                <a:lumMod val="85000"/>
                <a:lumOff val="15000"/>
              </a:schemeClr>
            </a:solidFill>
          </a:endParaRPr>
        </a:p>
      </dsp:txBody>
      <dsp:txXfrm rot="5400000">
        <a:off x="282303" y="3146875"/>
        <a:ext cx="1839125" cy="2117006"/>
      </dsp:txXfrm>
    </dsp:sp>
    <dsp:sp modelId="{17CEB631-5EE2-41E0-B405-77408E976CB0}">
      <dsp:nvSpPr>
        <dsp:cNvPr id="0" name=""/>
        <dsp:cNvSpPr/>
      </dsp:nvSpPr>
      <dsp:spPr>
        <a:xfrm rot="5400000">
          <a:off x="5083338" y="873825"/>
          <a:ext cx="1195431" cy="5943841"/>
        </a:xfrm>
        <a:prstGeom prst="round2SameRect">
          <a:avLst/>
        </a:prstGeom>
        <a:solidFill>
          <a:schemeClr val="lt1">
            <a:alpha val="90000"/>
            <a:hueOff val="0"/>
            <a:satOff val="0"/>
            <a:lumOff val="0"/>
            <a:alphaOff val="0"/>
          </a:schemeClr>
        </a:solidFill>
        <a:ln w="10000" cap="flat" cmpd="sng" algn="ctr">
          <a:solidFill>
            <a:schemeClr val="accent3">
              <a:hueOff val="1052878"/>
              <a:satOff val="15378"/>
              <a:lumOff val="-98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ru-RU" sz="1300" kern="1200" dirty="0" smtClean="0"/>
            <a:t>государственная социальная помощь на основании социального контракта оказывается по следующим  </a:t>
          </a:r>
          <a:r>
            <a:rPr lang="ru-RU" sz="1300" kern="1200" dirty="0" err="1" smtClean="0"/>
            <a:t>меропритятиям</a:t>
          </a:r>
          <a:r>
            <a:rPr lang="ru-RU" sz="1300" kern="1200" dirty="0" smtClean="0"/>
            <a:t>:</a:t>
          </a:r>
          <a:endParaRPr lang="ru-RU" sz="1300" kern="1200" dirty="0"/>
        </a:p>
      </dsp:txBody>
      <dsp:txXfrm rot="5400000">
        <a:off x="5083338" y="873825"/>
        <a:ext cx="1195431" cy="59438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5004B1F-DEC2-48C7-9959-D8AB0CCC464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5004B1F-DEC2-48C7-9959-D8AB0CCC464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5004B1F-DEC2-48C7-9959-D8AB0CCC464D}"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5004B1F-DEC2-48C7-9959-D8AB0CCC464D}"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004B1F-DEC2-48C7-9959-D8AB0CCC464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A82203AD-5C13-4EC4-9AF0-545E1E8B5492}" type="datetimeFigureOut">
              <a:rPr lang="ru-RU" smtClean="0"/>
              <a:pPr/>
              <a:t>18.10.2022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5004B1F-DEC2-48C7-9959-D8AB0CCC464D}"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82203AD-5C13-4EC4-9AF0-545E1E8B5492}" type="datetimeFigureOut">
              <a:rPr lang="ru-RU" smtClean="0"/>
              <a:pPr/>
              <a:t>18.10.2022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5004B1F-DEC2-48C7-9959-D8AB0CCC464D}"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142844" y="1357298"/>
          <a:ext cx="8858312"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Заголовок 3"/>
          <p:cNvSpPr>
            <a:spLocks noGrp="1"/>
          </p:cNvSpPr>
          <p:nvPr>
            <p:ph type="title"/>
          </p:nvPr>
        </p:nvSpPr>
        <p:spPr/>
        <p:txBody>
          <a:bodyPr>
            <a:normAutofit fontScale="90000"/>
          </a:bodyPr>
          <a:lstStyle/>
          <a:p>
            <a:r>
              <a:rPr lang="ru-RU" dirty="0" smtClean="0"/>
              <a:t>Социальный контракт - что это такое?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6248" y="571480"/>
            <a:ext cx="4357718" cy="4647426"/>
          </a:xfrm>
          <a:prstGeom prst="rect">
            <a:avLst/>
          </a:prstGeom>
        </p:spPr>
        <p:txBody>
          <a:bodyPr wrap="square" anchor="ctr">
            <a:spAutoFit/>
          </a:bodyPr>
          <a:lstStyle/>
          <a:p>
            <a:pPr lvl="0" algn="ctr"/>
            <a:r>
              <a:rPr lang="ru-RU" sz="4000" b="1" i="1" dirty="0" smtClean="0">
                <a:solidFill>
                  <a:schemeClr val="accent2">
                    <a:lumMod val="75000"/>
                  </a:schemeClr>
                </a:solidFill>
                <a:latin typeface="Times New Roman" pitchFamily="18" charset="0"/>
                <a:cs typeface="Times New Roman" pitchFamily="18" charset="0"/>
              </a:rPr>
              <a:t>поиск работы: </a:t>
            </a:r>
          </a:p>
          <a:p>
            <a:pPr lvl="0" algn="ctr"/>
            <a:endParaRPr lang="ru-RU" sz="4000" b="1" i="1" dirty="0" smtClean="0">
              <a:solidFill>
                <a:schemeClr val="accent2">
                  <a:lumMod val="75000"/>
                </a:schemeClr>
              </a:solidFill>
              <a:latin typeface="Times New Roman" pitchFamily="18" charset="0"/>
              <a:cs typeface="Times New Roman" pitchFamily="18" charset="0"/>
            </a:endParaRPr>
          </a:p>
          <a:p>
            <a:pPr lvl="0" algn="ctr">
              <a:buFontTx/>
              <a:buChar char="-"/>
            </a:pPr>
            <a:r>
              <a:rPr lang="ru-RU" b="0" i="1" dirty="0" smtClean="0">
                <a:solidFill>
                  <a:schemeClr val="accent2">
                    <a:lumMod val="75000"/>
                  </a:schemeClr>
                </a:solidFill>
              </a:rPr>
              <a:t> гражданину, зарегистрированному в органах занятости населения в качестве безработного или ищущего работу, осуществляется ежемесячная денежная выплата в течение одного месяца с даты заключения социального контракта и в течение трех месяцев с момента подтверждения факта трудоустройства гражданина в размере </a:t>
            </a:r>
            <a:r>
              <a:rPr lang="ru-RU" b="1" i="1" dirty="0" smtClean="0">
                <a:solidFill>
                  <a:schemeClr val="accent2">
                    <a:lumMod val="75000"/>
                  </a:schemeClr>
                </a:solidFill>
              </a:rPr>
              <a:t>16 537руб</a:t>
            </a:r>
            <a:r>
              <a:rPr lang="ru-RU" b="0" i="1" dirty="0" smtClean="0">
                <a:solidFill>
                  <a:schemeClr val="accent2">
                    <a:lumMod val="75000"/>
                  </a:schemeClr>
                </a:solidFill>
              </a:rPr>
              <a:t>.</a:t>
            </a:r>
          </a:p>
          <a:p>
            <a:pPr lvl="0" algn="ctr"/>
            <a:endParaRPr lang="ru-RU" b="0" i="1" dirty="0" smtClean="0">
              <a:solidFill>
                <a:schemeClr val="accent2">
                  <a:lumMod val="75000"/>
                </a:schemeClr>
              </a:solidFill>
            </a:endParaRPr>
          </a:p>
          <a:p>
            <a:pPr lvl="0" algn="ctr"/>
            <a:r>
              <a:rPr lang="ru-RU" b="0" i="1" dirty="0" smtClean="0">
                <a:solidFill>
                  <a:schemeClr val="accent2">
                    <a:lumMod val="75000"/>
                  </a:schemeClr>
                </a:solidFill>
              </a:rPr>
              <a:t> </a:t>
            </a:r>
            <a:r>
              <a:rPr lang="ru-RU" b="1" i="1" dirty="0" smtClean="0">
                <a:solidFill>
                  <a:schemeClr val="accent2">
                    <a:lumMod val="75000"/>
                  </a:schemeClr>
                </a:solidFill>
              </a:rPr>
              <a:t>Социальный контракт заключается  не более чем на 9 месяцев.</a:t>
            </a:r>
            <a:endParaRPr lang="ru-RU" b="1" dirty="0"/>
          </a:p>
        </p:txBody>
      </p:sp>
      <p:pic>
        <p:nvPicPr>
          <p:cNvPr id="1027" name="Picture 3" descr="C:\Users\Ткачева\Desktop\слайды\работа 2.jpg"/>
          <p:cNvPicPr>
            <a:picLocks noChangeAspect="1" noChangeArrowheads="1"/>
          </p:cNvPicPr>
          <p:nvPr/>
        </p:nvPicPr>
        <p:blipFill>
          <a:blip r:embed="rId2" cstate="print"/>
          <a:srcRect/>
          <a:stretch>
            <a:fillRect/>
          </a:stretch>
        </p:blipFill>
        <p:spPr bwMode="auto">
          <a:xfrm>
            <a:off x="285720" y="571500"/>
            <a:ext cx="3857652" cy="47863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71934" y="218667"/>
            <a:ext cx="4357718" cy="5601533"/>
          </a:xfrm>
          <a:prstGeom prst="rect">
            <a:avLst/>
          </a:prstGeom>
        </p:spPr>
        <p:txBody>
          <a:bodyPr wrap="square" anchor="ctr">
            <a:spAutoFit/>
          </a:bodyPr>
          <a:lstStyle/>
          <a:p>
            <a:pPr lvl="0" algn="ctr"/>
            <a:r>
              <a:rPr lang="ru-RU" sz="3200" b="1" i="1" dirty="0" smtClean="0">
                <a:solidFill>
                  <a:schemeClr val="accent2">
                    <a:lumMod val="75000"/>
                  </a:schemeClr>
                </a:solidFill>
                <a:latin typeface="Times New Roman" pitchFamily="18" charset="0"/>
                <a:cs typeface="Times New Roman" pitchFamily="18" charset="0"/>
              </a:rPr>
              <a:t>осуществление индивидуальной предпринимательской деятельности:</a:t>
            </a:r>
          </a:p>
          <a:p>
            <a:pPr lvl="0" algn="ctr"/>
            <a:endParaRPr lang="ru-RU" sz="3200" b="1" i="1" dirty="0" smtClean="0">
              <a:solidFill>
                <a:schemeClr val="accent2">
                  <a:lumMod val="75000"/>
                </a:schemeClr>
              </a:solidFill>
              <a:latin typeface="Times New Roman" pitchFamily="18" charset="0"/>
              <a:cs typeface="Times New Roman" pitchFamily="18" charset="0"/>
            </a:endParaRPr>
          </a:p>
          <a:p>
            <a:pPr lvl="0" algn="ctr">
              <a:buFontTx/>
              <a:buChar char="-"/>
            </a:pPr>
            <a:r>
              <a:rPr lang="ru-RU" b="0" i="1" dirty="0" smtClean="0">
                <a:solidFill>
                  <a:schemeClr val="accent2">
                    <a:lumMod val="75000"/>
                  </a:schemeClr>
                </a:solidFill>
              </a:rPr>
              <a:t>гражданину предоставляется единовременная денежная выплата на одного предпринимателя или </a:t>
            </a:r>
            <a:r>
              <a:rPr lang="ru-RU" b="0" i="1" dirty="0" err="1" smtClean="0">
                <a:solidFill>
                  <a:schemeClr val="accent2">
                    <a:lumMod val="75000"/>
                  </a:schemeClr>
                </a:solidFill>
              </a:rPr>
              <a:t>самозанятого</a:t>
            </a:r>
            <a:r>
              <a:rPr lang="ru-RU" b="0" i="1" dirty="0" smtClean="0">
                <a:solidFill>
                  <a:schemeClr val="accent2">
                    <a:lumMod val="75000"/>
                  </a:schemeClr>
                </a:solidFill>
              </a:rPr>
              <a:t> гражданина для ведения предпринимательской   деятельности, </a:t>
            </a:r>
          </a:p>
          <a:p>
            <a:pPr lvl="0" algn="ctr"/>
            <a:r>
              <a:rPr lang="ru-RU" b="0" i="1" dirty="0" smtClean="0">
                <a:solidFill>
                  <a:schemeClr val="accent2">
                    <a:lumMod val="75000"/>
                  </a:schemeClr>
                </a:solidFill>
              </a:rPr>
              <a:t>в соответствии с бизнес-планом, но не более </a:t>
            </a:r>
            <a:r>
              <a:rPr lang="ru-RU" b="1" i="1" dirty="0" smtClean="0">
                <a:solidFill>
                  <a:schemeClr val="accent2">
                    <a:lumMod val="75000"/>
                  </a:schemeClr>
                </a:solidFill>
              </a:rPr>
              <a:t>350 000 руб</a:t>
            </a:r>
            <a:r>
              <a:rPr lang="ru-RU" b="0" i="1" dirty="0" smtClean="0">
                <a:solidFill>
                  <a:schemeClr val="accent2">
                    <a:lumMod val="75000"/>
                  </a:schemeClr>
                </a:solidFill>
              </a:rPr>
              <a:t>. </a:t>
            </a:r>
          </a:p>
          <a:p>
            <a:pPr lvl="0" algn="ctr"/>
            <a:endParaRPr lang="ru-RU" b="0" i="1" dirty="0" smtClean="0">
              <a:solidFill>
                <a:schemeClr val="accent2">
                  <a:lumMod val="75000"/>
                </a:schemeClr>
              </a:solidFill>
            </a:endParaRPr>
          </a:p>
          <a:p>
            <a:pPr lvl="0" algn="ctr"/>
            <a:r>
              <a:rPr lang="ru-RU" b="1" i="1" dirty="0" smtClean="0">
                <a:solidFill>
                  <a:schemeClr val="accent2">
                    <a:lumMod val="75000"/>
                  </a:schemeClr>
                </a:solidFill>
              </a:rPr>
              <a:t>Социальный контракт заключается не более чем на 12 месяцев.</a:t>
            </a:r>
          </a:p>
          <a:p>
            <a:pPr lvl="0"/>
            <a:endParaRPr lang="ru-RU" b="0" i="1" dirty="0">
              <a:solidFill>
                <a:schemeClr val="accent2">
                  <a:lumMod val="75000"/>
                </a:schemeClr>
              </a:solidFill>
            </a:endParaRPr>
          </a:p>
        </p:txBody>
      </p:sp>
      <p:pic>
        <p:nvPicPr>
          <p:cNvPr id="2051" name="Picture 3" descr="C:\Users\Ткачева\Desktop\слайды\обувь.jpg"/>
          <p:cNvPicPr>
            <a:picLocks noChangeAspect="1" noChangeArrowheads="1"/>
          </p:cNvPicPr>
          <p:nvPr/>
        </p:nvPicPr>
        <p:blipFill>
          <a:blip r:embed="rId2" cstate="print"/>
          <a:srcRect/>
          <a:stretch>
            <a:fillRect/>
          </a:stretch>
        </p:blipFill>
        <p:spPr bwMode="auto">
          <a:xfrm>
            <a:off x="500035" y="285728"/>
            <a:ext cx="2928957" cy="528641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43438" y="214290"/>
            <a:ext cx="4214842" cy="5816977"/>
          </a:xfrm>
          <a:prstGeom prst="rect">
            <a:avLst/>
          </a:prstGeom>
        </p:spPr>
        <p:txBody>
          <a:bodyPr wrap="square">
            <a:spAutoFit/>
          </a:bodyPr>
          <a:lstStyle/>
          <a:p>
            <a:pPr lvl="0" algn="ctr"/>
            <a:r>
              <a:rPr lang="ru-RU" sz="2400" b="1" i="1" dirty="0" smtClean="0">
                <a:solidFill>
                  <a:schemeClr val="accent2">
                    <a:lumMod val="75000"/>
                  </a:schemeClr>
                </a:solidFill>
                <a:latin typeface="Times New Roman" pitchFamily="18" charset="0"/>
                <a:cs typeface="Times New Roman" pitchFamily="18" charset="0"/>
              </a:rPr>
              <a:t> ведение личного подсобного хозяйства:</a:t>
            </a:r>
          </a:p>
          <a:p>
            <a:pPr lvl="0" algn="ctr">
              <a:buFontTx/>
              <a:buChar char="-"/>
            </a:pPr>
            <a:r>
              <a:rPr lang="ru-RU" i="1" dirty="0" smtClean="0">
                <a:solidFill>
                  <a:schemeClr val="accent2">
                    <a:lumMod val="75000"/>
                  </a:schemeClr>
                </a:solidFill>
                <a:latin typeface="Times New Roman" pitchFamily="18" charset="0"/>
                <a:cs typeface="Times New Roman" pitchFamily="18" charset="0"/>
              </a:rPr>
              <a:t>гражданину предоставляется единовременная денежная выплата на одного </a:t>
            </a:r>
            <a:r>
              <a:rPr lang="ru-RU" i="1" dirty="0" err="1" smtClean="0">
                <a:solidFill>
                  <a:schemeClr val="accent2">
                    <a:lumMod val="75000"/>
                  </a:schemeClr>
                </a:solidFill>
                <a:latin typeface="Times New Roman" pitchFamily="18" charset="0"/>
                <a:cs typeface="Times New Roman" pitchFamily="18" charset="0"/>
              </a:rPr>
              <a:t>самозанятого</a:t>
            </a:r>
            <a:r>
              <a:rPr lang="ru-RU" i="1" dirty="0" smtClean="0">
                <a:solidFill>
                  <a:schemeClr val="accent2">
                    <a:lumMod val="75000"/>
                  </a:schemeClr>
                </a:solidFill>
                <a:latin typeface="Times New Roman" pitchFamily="18" charset="0"/>
                <a:cs typeface="Times New Roman" pitchFamily="18" charset="0"/>
              </a:rPr>
              <a:t> гражданина в размере затрат, предназначенных для потребностей ведения личного подсобного хозяйства, в соответствии с планом развития личного подсобного хозяйства, но не более      200 000 рублей.   </a:t>
            </a:r>
          </a:p>
          <a:p>
            <a:pPr lvl="0" algn="ctr"/>
            <a:r>
              <a:rPr lang="ru-RU" i="1" dirty="0" smtClean="0">
                <a:solidFill>
                  <a:schemeClr val="accent2">
                    <a:lumMod val="75000"/>
                  </a:schemeClr>
                </a:solidFill>
              </a:rPr>
              <a:t> </a:t>
            </a:r>
          </a:p>
          <a:p>
            <a:pPr lvl="0" algn="ctr"/>
            <a:r>
              <a:rPr lang="ru-RU" b="1" i="1" dirty="0" smtClean="0">
                <a:solidFill>
                  <a:schemeClr val="accent2">
                    <a:lumMod val="75000"/>
                  </a:schemeClr>
                </a:solidFill>
              </a:rPr>
              <a:t>В рамках указанного мероприятия социальная помощь оказывается при наличии в Республике Бурятия утвержденных нормативов чистого дохода в стоимостном выражении от реализации полученных в личном подсобном хозяйстве плодов и продукции.</a:t>
            </a:r>
            <a:endParaRPr lang="ru-RU" b="1" i="1" dirty="0">
              <a:solidFill>
                <a:schemeClr val="accent2">
                  <a:lumMod val="75000"/>
                </a:schemeClr>
              </a:solidFill>
            </a:endParaRPr>
          </a:p>
        </p:txBody>
      </p:sp>
      <p:pic>
        <p:nvPicPr>
          <p:cNvPr id="3074" name="Picture 2" descr="C:\Users\Ткачева\Desktop\слайды\лпх.jpg"/>
          <p:cNvPicPr>
            <a:picLocks noChangeAspect="1" noChangeArrowheads="1"/>
          </p:cNvPicPr>
          <p:nvPr/>
        </p:nvPicPr>
        <p:blipFill>
          <a:blip r:embed="rId2" cstate="print"/>
          <a:srcRect/>
          <a:stretch>
            <a:fillRect/>
          </a:stretch>
        </p:blipFill>
        <p:spPr bwMode="auto">
          <a:xfrm>
            <a:off x="285720" y="428605"/>
            <a:ext cx="4357717" cy="521497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2500307"/>
            <a:ext cx="8643998" cy="4093428"/>
          </a:xfrm>
          <a:prstGeom prst="rect">
            <a:avLst/>
          </a:prstGeom>
        </p:spPr>
        <p:txBody>
          <a:bodyPr wrap="square">
            <a:spAutoFit/>
          </a:bodyPr>
          <a:lstStyle/>
          <a:p>
            <a:pPr algn="ctr"/>
            <a:r>
              <a:rPr lang="ru-RU" b="1" i="1" dirty="0" smtClean="0">
                <a:solidFill>
                  <a:schemeClr val="accent2">
                    <a:lumMod val="75000"/>
                  </a:schemeClr>
                </a:solidFill>
                <a:latin typeface="Times New Roman" pitchFamily="18" charset="0"/>
                <a:cs typeface="Times New Roman" pitchFamily="18" charset="0"/>
              </a:rPr>
              <a:t>обеспечение пожарной безопасности</a:t>
            </a:r>
            <a:r>
              <a:rPr lang="ru-RU" b="0" i="1" dirty="0" smtClean="0">
                <a:solidFill>
                  <a:schemeClr val="accent2">
                    <a:lumMod val="75000"/>
                  </a:schemeClr>
                </a:solidFill>
                <a:latin typeface="Times New Roman" pitchFamily="18" charset="0"/>
                <a:cs typeface="Times New Roman" pitchFamily="18" charset="0"/>
              </a:rPr>
              <a:t> </a:t>
            </a:r>
            <a:r>
              <a:rPr lang="ru-RU" b="1" i="1" dirty="0" smtClean="0">
                <a:solidFill>
                  <a:schemeClr val="accent2">
                    <a:lumMod val="75000"/>
                  </a:schemeClr>
                </a:solidFill>
                <a:latin typeface="Times New Roman" pitchFamily="18" charset="0"/>
                <a:cs typeface="Times New Roman" pitchFamily="18" charset="0"/>
              </a:rPr>
              <a:t>жилого помещения, </a:t>
            </a:r>
            <a:r>
              <a:rPr lang="ru-RU" sz="1400" i="1" dirty="0" smtClean="0">
                <a:solidFill>
                  <a:schemeClr val="accent3">
                    <a:lumMod val="50000"/>
                  </a:schemeClr>
                </a:solidFill>
                <a:latin typeface="Times New Roman" pitchFamily="18" charset="0"/>
                <a:cs typeface="Times New Roman" pitchFamily="18" charset="0"/>
              </a:rPr>
              <a:t>Замена или ремонт электропроводки, ремонт отопительной печи или дымохода, демонтаж отопительной печи и кладка новой отопительной печи в случае ее демонтажа, установка пожарных </a:t>
            </a:r>
            <a:r>
              <a:rPr lang="ru-RU" sz="1400" i="1" dirty="0" err="1" smtClean="0">
                <a:solidFill>
                  <a:schemeClr val="accent3">
                    <a:lumMod val="50000"/>
                  </a:schemeClr>
                </a:solidFill>
                <a:latin typeface="Times New Roman" pitchFamily="18" charset="0"/>
                <a:cs typeface="Times New Roman" pitchFamily="18" charset="0"/>
              </a:rPr>
              <a:t>извещателей</a:t>
            </a:r>
            <a:r>
              <a:rPr lang="ru-RU" sz="1400" i="1" dirty="0" smtClean="0">
                <a:solidFill>
                  <a:schemeClr val="accent3">
                    <a:lumMod val="50000"/>
                  </a:schemeClr>
                </a:solidFill>
                <a:latin typeface="Times New Roman" pitchFamily="18" charset="0"/>
                <a:cs typeface="Times New Roman" pitchFamily="18" charset="0"/>
              </a:rPr>
              <a:t> в комплекте с элементами питания (далее - установка пожарных </a:t>
            </a:r>
            <a:r>
              <a:rPr lang="ru-RU" sz="1400" i="1" dirty="0" err="1" smtClean="0">
                <a:solidFill>
                  <a:schemeClr val="accent3">
                    <a:lumMod val="50000"/>
                  </a:schemeClr>
                </a:solidFill>
                <a:latin typeface="Times New Roman" pitchFamily="18" charset="0"/>
                <a:cs typeface="Times New Roman" pitchFamily="18" charset="0"/>
              </a:rPr>
              <a:t>извещателей</a:t>
            </a:r>
            <a:r>
              <a:rPr lang="ru-RU" sz="1400" i="1" dirty="0" smtClean="0">
                <a:solidFill>
                  <a:schemeClr val="accent3">
                    <a:lumMod val="50000"/>
                  </a:schemeClr>
                </a:solidFill>
                <a:latin typeface="Times New Roman" pitchFamily="18" charset="0"/>
                <a:cs typeface="Times New Roman" pitchFamily="18" charset="0"/>
              </a:rPr>
              <a:t>), в целях обеспечения пожарной безопасности жилого помещения, занимаемого гражданином и членами его семьи или одиноко проживающим гражданином по договору социального найма жилого помещения, по договору найма жилого помещения социального использования, по договору найма специализированного жилого помещения либо жилого помещения, принадлежащего гражданину и членам семьи или одиноко проживающему гражданину на праве собственности, и не имеющим иного жилого помещения, занимаемого по договору социального найма или договору найма жилого помещения жилищного фонда социального использования либо принадлежащего на праве собственности (далее - обеспечение пожарной безопасности жилого помещения);</a:t>
            </a:r>
          </a:p>
          <a:p>
            <a:pPr algn="ctr"/>
            <a:endParaRPr lang="ru-RU" sz="1200" i="1" dirty="0">
              <a:solidFill>
                <a:schemeClr val="accent2">
                  <a:lumMod val="75000"/>
                </a:schemeClr>
              </a:solidFill>
              <a:latin typeface="Times New Roman" pitchFamily="18" charset="0"/>
              <a:cs typeface="Times New Roman" pitchFamily="18" charset="0"/>
            </a:endParaRPr>
          </a:p>
          <a:p>
            <a:pPr lvl="0" algn="ctr"/>
            <a:r>
              <a:rPr lang="ru-RU" b="0" i="1" dirty="0" smtClean="0">
                <a:solidFill>
                  <a:schemeClr val="accent2">
                    <a:lumMod val="75000"/>
                  </a:schemeClr>
                </a:solidFill>
                <a:latin typeface="Times New Roman" pitchFamily="18" charset="0"/>
                <a:cs typeface="Times New Roman" pitchFamily="18" charset="0"/>
              </a:rPr>
              <a:t>Выплата денежных средств осуществляется продавцу (подрядчику, исполнителю) товаров, работ, услуг в размере затрат гражданина на мероприятия, предусмотренные программой социальной адаптации, но не более 50000 рублей. </a:t>
            </a:r>
          </a:p>
          <a:p>
            <a:pPr lvl="0" algn="ctr"/>
            <a:endParaRPr lang="ru-RU" b="0" i="1" dirty="0" smtClean="0">
              <a:solidFill>
                <a:schemeClr val="accent2">
                  <a:lumMod val="75000"/>
                </a:schemeClr>
              </a:solidFill>
              <a:latin typeface="Times New Roman" pitchFamily="18" charset="0"/>
              <a:cs typeface="Times New Roman" pitchFamily="18" charset="0"/>
            </a:endParaRPr>
          </a:p>
          <a:p>
            <a:pPr lvl="0" algn="ctr"/>
            <a:r>
              <a:rPr lang="ru-RU" b="1" i="1" dirty="0" smtClean="0">
                <a:solidFill>
                  <a:schemeClr val="accent2">
                    <a:lumMod val="75000"/>
                  </a:schemeClr>
                </a:solidFill>
                <a:latin typeface="Franklin Gothic Medium Cond" pitchFamily="34" charset="0"/>
                <a:cs typeface="Times New Roman" pitchFamily="18" charset="0"/>
              </a:rPr>
              <a:t>Социальный контракт заключается не более чем на 6 месяцев.</a:t>
            </a:r>
            <a:endParaRPr lang="ru-RU" b="1" i="1" dirty="0">
              <a:solidFill>
                <a:schemeClr val="accent2">
                  <a:lumMod val="75000"/>
                </a:schemeClr>
              </a:solidFill>
              <a:latin typeface="Franklin Gothic Medium Cond" pitchFamily="34" charset="0"/>
              <a:cs typeface="Times New Roman" pitchFamily="18" charset="0"/>
            </a:endParaRPr>
          </a:p>
        </p:txBody>
      </p:sp>
      <p:pic>
        <p:nvPicPr>
          <p:cNvPr id="4098" name="Picture 2" descr="C:\Users\Ткачева\Desktop\слайды\проводка.jpeg"/>
          <p:cNvPicPr>
            <a:picLocks noChangeAspect="1" noChangeArrowheads="1"/>
          </p:cNvPicPr>
          <p:nvPr/>
        </p:nvPicPr>
        <p:blipFill>
          <a:blip r:embed="rId2" cstate="print"/>
          <a:srcRect/>
          <a:stretch>
            <a:fillRect/>
          </a:stretch>
        </p:blipFill>
        <p:spPr bwMode="auto">
          <a:xfrm>
            <a:off x="142844" y="142852"/>
            <a:ext cx="4286280" cy="2286016"/>
          </a:xfrm>
          <a:prstGeom prst="rect">
            <a:avLst/>
          </a:prstGeom>
          <a:noFill/>
        </p:spPr>
      </p:pic>
      <p:pic>
        <p:nvPicPr>
          <p:cNvPr id="4099" name="Picture 3" descr="C:\Users\Ткачева\Desktop\слайды\печь.jpg"/>
          <p:cNvPicPr>
            <a:picLocks noChangeAspect="1" noChangeArrowheads="1"/>
          </p:cNvPicPr>
          <p:nvPr/>
        </p:nvPicPr>
        <p:blipFill>
          <a:blip r:embed="rId3" cstate="print"/>
          <a:srcRect/>
          <a:stretch>
            <a:fillRect/>
          </a:stretch>
        </p:blipFill>
        <p:spPr bwMode="auto">
          <a:xfrm>
            <a:off x="4572000" y="142852"/>
            <a:ext cx="4214842" cy="228601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качева\Desktop\слайды\иные.jpg"/>
          <p:cNvPicPr>
            <a:picLocks noChangeAspect="1" noChangeArrowheads="1"/>
          </p:cNvPicPr>
          <p:nvPr/>
        </p:nvPicPr>
        <p:blipFill>
          <a:blip r:embed="rId2" cstate="print"/>
          <a:srcRect/>
          <a:stretch>
            <a:fillRect/>
          </a:stretch>
        </p:blipFill>
        <p:spPr bwMode="auto">
          <a:xfrm>
            <a:off x="357158" y="214290"/>
            <a:ext cx="3643338" cy="2786082"/>
          </a:xfrm>
          <a:prstGeom prst="rect">
            <a:avLst/>
          </a:prstGeom>
          <a:noFill/>
        </p:spPr>
      </p:pic>
      <p:sp>
        <p:nvSpPr>
          <p:cNvPr id="3" name="Прямоугольник 2"/>
          <p:cNvSpPr/>
          <p:nvPr/>
        </p:nvSpPr>
        <p:spPr>
          <a:xfrm>
            <a:off x="4071934" y="285728"/>
            <a:ext cx="4572000" cy="5909310"/>
          </a:xfrm>
          <a:prstGeom prst="rect">
            <a:avLst/>
          </a:prstGeom>
        </p:spPr>
        <p:txBody>
          <a:bodyPr>
            <a:spAutoFit/>
          </a:bodyPr>
          <a:lstStyle/>
          <a:p>
            <a:pPr lvl="0" algn="ctr"/>
            <a:r>
              <a:rPr lang="ru-RU" b="1" i="1" dirty="0" smtClean="0">
                <a:solidFill>
                  <a:schemeClr val="accent2">
                    <a:lumMod val="75000"/>
                  </a:schemeClr>
                </a:solidFill>
                <a:latin typeface="Times New Roman" pitchFamily="18" charset="0"/>
                <a:cs typeface="Times New Roman" pitchFamily="18" charset="0"/>
              </a:rPr>
              <a:t>осуществление иных мероприятий, направленных на преодоление трудной жизненной ситуации, </a:t>
            </a:r>
          </a:p>
          <a:p>
            <a:pPr lvl="0" algn="ctr"/>
            <a:r>
              <a:rPr lang="ru-RU" i="1" dirty="0" smtClean="0">
                <a:solidFill>
                  <a:schemeClr val="accent2">
                    <a:lumMod val="75000"/>
                  </a:schemeClr>
                </a:solidFill>
                <a:latin typeface="Times New Roman" pitchFamily="18" charset="0"/>
                <a:cs typeface="Times New Roman" pitchFamily="18" charset="0"/>
              </a:rPr>
              <a:t>гражданину осуществляется ежемесячная денежная выплата в размере </a:t>
            </a:r>
            <a:r>
              <a:rPr lang="ru-RU" i="1" dirty="0" smtClean="0">
                <a:solidFill>
                  <a:schemeClr val="accent2">
                    <a:lumMod val="75000"/>
                  </a:schemeClr>
                </a:solidFill>
                <a:latin typeface="Times New Roman" pitchFamily="18" charset="0"/>
                <a:cs typeface="Times New Roman" pitchFamily="18" charset="0"/>
              </a:rPr>
              <a:t>16 537 </a:t>
            </a:r>
            <a:r>
              <a:rPr lang="ru-RU" i="1" dirty="0" smtClean="0">
                <a:solidFill>
                  <a:schemeClr val="accent2">
                    <a:lumMod val="75000"/>
                  </a:schemeClr>
                </a:solidFill>
                <a:latin typeface="Times New Roman" pitchFamily="18" charset="0"/>
                <a:cs typeface="Times New Roman" pitchFamily="18" charset="0"/>
              </a:rPr>
              <a:t>рублей с целью приобрести товары первой необходимости, одежду, обувь, лекарственные препараты, товары для ведения личного подсобного хозяйства, пройти лечение, профилактический медицинский осмотр в целях стимулирования ведения здорового образа жизни, а также приобрести товары для обеспечения потребности семьи гражданина в товарах и услугах дошкольного и школьного образования не более 6 месяцев с момента заключения социального контракта</a:t>
            </a:r>
            <a:r>
              <a:rPr lang="ru-RU" dirty="0" smtClean="0">
                <a:solidFill>
                  <a:schemeClr val="accent2">
                    <a:lumMod val="75000"/>
                  </a:schemeClr>
                </a:solidFill>
                <a:latin typeface="Times New Roman" pitchFamily="18" charset="0"/>
                <a:cs typeface="Times New Roman" pitchFamily="18" charset="0"/>
              </a:rPr>
              <a:t>. </a:t>
            </a:r>
          </a:p>
          <a:p>
            <a:pPr lvl="0" algn="ctr"/>
            <a:endParaRPr lang="ru-RU" dirty="0" smtClean="0">
              <a:solidFill>
                <a:schemeClr val="accent2">
                  <a:lumMod val="75000"/>
                </a:schemeClr>
              </a:solidFill>
              <a:latin typeface="Times New Roman" pitchFamily="18" charset="0"/>
              <a:cs typeface="Times New Roman" pitchFamily="18" charset="0"/>
            </a:endParaRPr>
          </a:p>
          <a:p>
            <a:pPr lvl="0" algn="ctr"/>
            <a:r>
              <a:rPr lang="ru-RU" b="1" i="1" dirty="0" smtClean="0">
                <a:solidFill>
                  <a:schemeClr val="accent2">
                    <a:lumMod val="75000"/>
                  </a:schemeClr>
                </a:solidFill>
              </a:rPr>
              <a:t>Социальный контракт заключается не более чем на 6 месяцев.</a:t>
            </a:r>
            <a:endParaRPr lang="ru-RU" b="1" i="1" dirty="0">
              <a:solidFill>
                <a:schemeClr val="accent2">
                  <a:lumMod val="75000"/>
                </a:schemeClr>
              </a:solidFill>
            </a:endParaRPr>
          </a:p>
        </p:txBody>
      </p:sp>
      <p:pic>
        <p:nvPicPr>
          <p:cNvPr id="5123" name="Picture 3" descr="C:\Users\Ткачева\Desktop\слайды\materialnaya-pomoshch.jpg"/>
          <p:cNvPicPr>
            <a:picLocks noChangeAspect="1" noChangeArrowheads="1"/>
          </p:cNvPicPr>
          <p:nvPr/>
        </p:nvPicPr>
        <p:blipFill>
          <a:blip r:embed="rId3" cstate="print"/>
          <a:srcRect/>
          <a:stretch>
            <a:fillRect/>
          </a:stretch>
        </p:blipFill>
        <p:spPr bwMode="auto">
          <a:xfrm>
            <a:off x="357158" y="3214686"/>
            <a:ext cx="3714776" cy="307183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071934" y="1000108"/>
            <a:ext cx="4857784" cy="4524315"/>
          </a:xfrm>
          <a:prstGeom prst="rect">
            <a:avLst/>
          </a:prstGeom>
        </p:spPr>
        <p:txBody>
          <a:bodyPr wrap="square">
            <a:spAutoFit/>
          </a:bodyPr>
          <a:lstStyle/>
          <a:p>
            <a:pPr lvl="0" algn="ctr"/>
            <a:r>
              <a:rPr lang="ru-RU" sz="2400" b="1" i="1" dirty="0" smtClean="0">
                <a:solidFill>
                  <a:schemeClr val="accent2">
                    <a:lumMod val="75000"/>
                  </a:schemeClr>
                </a:solidFill>
                <a:latin typeface="Times New Roman" pitchFamily="18" charset="0"/>
                <a:cs typeface="Times New Roman" pitchFamily="18" charset="0"/>
              </a:rPr>
              <a:t>Северный отдел социальной защиты населения:</a:t>
            </a:r>
          </a:p>
          <a:p>
            <a:pPr lvl="0" algn="ctr"/>
            <a:endParaRPr lang="ru-RU" sz="2400" b="1" i="1" dirty="0" smtClean="0">
              <a:solidFill>
                <a:schemeClr val="accent2">
                  <a:lumMod val="75000"/>
                </a:schemeClr>
              </a:solidFill>
              <a:latin typeface="Times New Roman" pitchFamily="18" charset="0"/>
              <a:cs typeface="Times New Roman" pitchFamily="18" charset="0"/>
            </a:endParaRPr>
          </a:p>
          <a:p>
            <a:pPr lvl="0" algn="ctr">
              <a:buFontTx/>
              <a:buChar char="-"/>
            </a:pPr>
            <a:r>
              <a:rPr lang="ru-RU" b="1" i="1" dirty="0" smtClean="0">
                <a:solidFill>
                  <a:schemeClr val="accent2">
                    <a:lumMod val="75000"/>
                  </a:schemeClr>
                </a:solidFill>
                <a:latin typeface="Times New Roman" pitchFamily="18" charset="0"/>
                <a:cs typeface="Times New Roman" pitchFamily="18" charset="0"/>
              </a:rPr>
              <a:t> г. Северобайкальск, пр. Ленинградский, д. 7,</a:t>
            </a:r>
          </a:p>
          <a:p>
            <a:pPr lvl="0" algn="ctr"/>
            <a:r>
              <a:rPr lang="ru-RU" b="1" i="1" dirty="0" smtClean="0">
                <a:solidFill>
                  <a:schemeClr val="accent2">
                    <a:lumMod val="75000"/>
                  </a:schemeClr>
                </a:solidFill>
                <a:latin typeface="Times New Roman" pitchFamily="18" charset="0"/>
                <a:cs typeface="Times New Roman" pitchFamily="18" charset="0"/>
              </a:rPr>
              <a:t>телефоны для справок:  8 (30130) 2-44-62;</a:t>
            </a:r>
          </a:p>
          <a:p>
            <a:pPr lvl="0" algn="ctr"/>
            <a:r>
              <a:rPr lang="ru-RU" b="1" i="1" dirty="0" smtClean="0">
                <a:solidFill>
                  <a:schemeClr val="accent2">
                    <a:lumMod val="75000"/>
                  </a:schemeClr>
                </a:solidFill>
                <a:latin typeface="Times New Roman" pitchFamily="18" charset="0"/>
                <a:cs typeface="Times New Roman" pitchFamily="18" charset="0"/>
              </a:rPr>
              <a:t>                                           2-23-00;   2-22-18;</a:t>
            </a:r>
          </a:p>
          <a:p>
            <a:pPr lvl="0" algn="ctr">
              <a:buFontTx/>
              <a:buChar char="-"/>
            </a:pPr>
            <a:r>
              <a:rPr lang="ru-RU" b="1" i="1" dirty="0" smtClean="0">
                <a:solidFill>
                  <a:schemeClr val="accent2">
                    <a:lumMod val="75000"/>
                  </a:schemeClr>
                </a:solidFill>
                <a:latin typeface="Times New Roman" pitchFamily="18" charset="0"/>
                <a:cs typeface="Times New Roman" pitchFamily="18" charset="0"/>
              </a:rPr>
              <a:t> п. </a:t>
            </a:r>
            <a:r>
              <a:rPr lang="ru-RU" b="1" i="1" dirty="0" err="1" smtClean="0">
                <a:solidFill>
                  <a:schemeClr val="accent2">
                    <a:lumMod val="75000"/>
                  </a:schemeClr>
                </a:solidFill>
                <a:latin typeface="Times New Roman" pitchFamily="18" charset="0"/>
                <a:cs typeface="Times New Roman" pitchFamily="18" charset="0"/>
              </a:rPr>
              <a:t>Таксимо</a:t>
            </a:r>
            <a:r>
              <a:rPr lang="ru-RU" b="1" i="1" dirty="0" smtClean="0">
                <a:solidFill>
                  <a:schemeClr val="accent2">
                    <a:lumMod val="75000"/>
                  </a:schemeClr>
                </a:solidFill>
                <a:latin typeface="Times New Roman" pitchFamily="18" charset="0"/>
                <a:cs typeface="Times New Roman" pitchFamily="18" charset="0"/>
              </a:rPr>
              <a:t>, ул. Советская, д. 10, </a:t>
            </a:r>
          </a:p>
          <a:p>
            <a:pPr lvl="0" algn="ctr"/>
            <a:r>
              <a:rPr lang="ru-RU" b="1" i="1" dirty="0" smtClean="0">
                <a:solidFill>
                  <a:schemeClr val="accent2">
                    <a:lumMod val="75000"/>
                  </a:schemeClr>
                </a:solidFill>
                <a:latin typeface="Times New Roman" pitchFamily="18" charset="0"/>
                <a:cs typeface="Times New Roman" pitchFamily="18" charset="0"/>
              </a:rPr>
              <a:t>телефон для справок: 8 (30132) 55-383;</a:t>
            </a:r>
          </a:p>
          <a:p>
            <a:pPr lvl="0" algn="ctr"/>
            <a:endParaRPr lang="ru-RU" b="1" i="1" dirty="0" smtClean="0">
              <a:solidFill>
                <a:schemeClr val="accent2">
                  <a:lumMod val="75000"/>
                </a:schemeClr>
              </a:solidFill>
              <a:latin typeface="Times New Roman" pitchFamily="18" charset="0"/>
              <a:cs typeface="Times New Roman" pitchFamily="18" charset="0"/>
            </a:endParaRPr>
          </a:p>
          <a:p>
            <a:pPr lvl="0" algn="ctr"/>
            <a:r>
              <a:rPr lang="ru-RU" b="1" i="1" dirty="0" smtClean="0">
                <a:solidFill>
                  <a:schemeClr val="accent2">
                    <a:lumMod val="75000"/>
                  </a:schemeClr>
                </a:solidFill>
                <a:latin typeface="Times New Roman" pitchFamily="18" charset="0"/>
                <a:cs typeface="Times New Roman" pitchFamily="18" charset="0"/>
              </a:rPr>
              <a:t>- п. Новый </a:t>
            </a:r>
            <a:r>
              <a:rPr lang="ru-RU" b="1" i="1" dirty="0" err="1" smtClean="0">
                <a:solidFill>
                  <a:schemeClr val="accent2">
                    <a:lumMod val="75000"/>
                  </a:schemeClr>
                </a:solidFill>
                <a:latin typeface="Times New Roman" pitchFamily="18" charset="0"/>
                <a:cs typeface="Times New Roman" pitchFamily="18" charset="0"/>
              </a:rPr>
              <a:t>Уоян</a:t>
            </a:r>
            <a:r>
              <a:rPr lang="ru-RU" b="1" i="1" dirty="0" smtClean="0">
                <a:solidFill>
                  <a:schemeClr val="accent2">
                    <a:lumMod val="75000"/>
                  </a:schemeClr>
                </a:solidFill>
                <a:latin typeface="Times New Roman" pitchFamily="18" charset="0"/>
                <a:cs typeface="Times New Roman" pitchFamily="18" charset="0"/>
              </a:rPr>
              <a:t>, ул. </a:t>
            </a:r>
            <a:r>
              <a:rPr lang="ru-RU" b="1" i="1" dirty="0" err="1" smtClean="0">
                <a:solidFill>
                  <a:schemeClr val="accent2">
                    <a:lumMod val="75000"/>
                  </a:schemeClr>
                </a:solidFill>
                <a:latin typeface="Times New Roman" pitchFamily="18" charset="0"/>
                <a:cs typeface="Times New Roman" pitchFamily="18" charset="0"/>
              </a:rPr>
              <a:t>Улан-Удэнская</a:t>
            </a:r>
            <a:r>
              <a:rPr lang="ru-RU" b="1" i="1" dirty="0" smtClean="0">
                <a:solidFill>
                  <a:schemeClr val="accent2">
                    <a:lumMod val="75000"/>
                  </a:schemeClr>
                </a:solidFill>
                <a:latin typeface="Times New Roman" pitchFamily="18" charset="0"/>
                <a:cs typeface="Times New Roman" pitchFamily="18" charset="0"/>
              </a:rPr>
              <a:t>, д. 1 телефон для справок: 8 (30130) 44-255. </a:t>
            </a:r>
          </a:p>
          <a:p>
            <a:pPr lvl="0" algn="ctr"/>
            <a:endParaRPr lang="ru-RU" b="1" i="1" dirty="0" smtClean="0">
              <a:solidFill>
                <a:schemeClr val="accent2">
                  <a:lumMod val="75000"/>
                </a:schemeClr>
              </a:solidFill>
              <a:latin typeface="Times New Roman" pitchFamily="18" charset="0"/>
              <a:cs typeface="Times New Roman" pitchFamily="18" charset="0"/>
            </a:endParaRPr>
          </a:p>
          <a:p>
            <a:pPr lvl="0" algn="ctr"/>
            <a:endParaRPr lang="ru-RU" b="1" i="1" dirty="0" smtClean="0">
              <a:solidFill>
                <a:schemeClr val="accent2">
                  <a:lumMod val="75000"/>
                </a:schemeClr>
              </a:solidFill>
              <a:latin typeface="Times New Roman" pitchFamily="18" charset="0"/>
              <a:cs typeface="Times New Roman" pitchFamily="18" charset="0"/>
            </a:endParaRPr>
          </a:p>
          <a:p>
            <a:pPr lvl="0" algn="ctr"/>
            <a:endParaRPr lang="ru-RU" b="1" i="1" dirty="0" smtClean="0">
              <a:solidFill>
                <a:schemeClr val="accent2">
                  <a:lumMod val="75000"/>
                </a:schemeClr>
              </a:solidFill>
              <a:latin typeface="Times New Roman" pitchFamily="18" charset="0"/>
              <a:cs typeface="Times New Roman" pitchFamily="18" charset="0"/>
            </a:endParaRPr>
          </a:p>
          <a:p>
            <a:pPr lvl="0" algn="ctr"/>
            <a:r>
              <a:rPr lang="en-US" b="1" i="1" dirty="0" smtClean="0">
                <a:solidFill>
                  <a:schemeClr val="accent2">
                    <a:lumMod val="75000"/>
                  </a:schemeClr>
                </a:solidFill>
                <a:latin typeface="Times New Roman" pitchFamily="18" charset="0"/>
                <a:cs typeface="Times New Roman" pitchFamily="18" charset="0"/>
              </a:rPr>
              <a:t>Email: filial19@minsoc-govrb.ru</a:t>
            </a:r>
            <a:endParaRPr lang="ru-RU" b="1" i="1" dirty="0">
              <a:solidFill>
                <a:schemeClr val="accent2">
                  <a:lumMod val="75000"/>
                </a:schemeClr>
              </a:solidFill>
            </a:endParaRPr>
          </a:p>
        </p:txBody>
      </p:sp>
      <p:pic>
        <p:nvPicPr>
          <p:cNvPr id="1027" name="Picture 3" descr="C:\Users\Ткачева\Desktop\слайды\контакты.png"/>
          <p:cNvPicPr>
            <a:picLocks noChangeAspect="1" noChangeArrowheads="1"/>
          </p:cNvPicPr>
          <p:nvPr/>
        </p:nvPicPr>
        <p:blipFill>
          <a:blip r:embed="rId2" cstate="print"/>
          <a:srcRect/>
          <a:stretch>
            <a:fillRect/>
          </a:stretch>
        </p:blipFill>
        <p:spPr bwMode="auto">
          <a:xfrm>
            <a:off x="142844" y="214290"/>
            <a:ext cx="3929089" cy="642942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333</TotalTime>
  <Words>655</Words>
  <Application>Microsoft Office PowerPoint</Application>
  <PresentationFormat>Экран (4:3)</PresentationFormat>
  <Paragraphs>48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Трек</vt:lpstr>
      <vt:lpstr>Социальный контракт - что это такое?</vt:lpstr>
      <vt:lpstr>Слайд 2</vt:lpstr>
      <vt:lpstr>Слайд 3</vt:lpstr>
      <vt:lpstr>Слайд 4</vt:lpstr>
      <vt:lpstr>Слайд 5</vt:lpstr>
      <vt:lpstr>Слайд 6</vt:lpstr>
      <vt:lpstr>Слайд 7</vt:lpstr>
    </vt:vector>
  </TitlesOfParts>
  <Company>WolfishLair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Если Вы попали в трудную жизненную ситуацию, доход Вашей семьи ниже прожиточного минимума установленного в Республике Бурятия</dc:title>
  <dc:creator>Ткачева</dc:creator>
  <cp:lastModifiedBy>Ткачева</cp:lastModifiedBy>
  <cp:revision>36</cp:revision>
  <dcterms:created xsi:type="dcterms:W3CDTF">2022-02-09T05:27:09Z</dcterms:created>
  <dcterms:modified xsi:type="dcterms:W3CDTF">2022-10-18T04:43:53Z</dcterms:modified>
</cp:coreProperties>
</file>